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  <p:embeddedFont>
      <p:font typeface="Arial Rounded MT Bold" panose="020F0704030504030204" pitchFamily="3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Bahnschrift" panose="020B0502040204020203" pitchFamily="34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73146" autoAdjust="0"/>
  </p:normalViewPr>
  <p:slideViewPr>
    <p:cSldViewPr>
      <p:cViewPr varScale="1">
        <p:scale>
          <a:sx n="49" d="100"/>
          <a:sy n="49" d="100"/>
        </p:scale>
        <p:origin x="600" y="3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Social%20Buzz\COMBINE%20SHE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Social%20Buzz\COMBINE%20SHE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HP\Downloads\Social%20Buzz\COMBINE%20SHEE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'Top 5 Categories'!$B$1</c:f>
              <c:strCache>
                <c:ptCount val="1"/>
                <c:pt idx="0">
                  <c:v>Top 5 Categories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'Top 5 Categories'!$A$2:$A$8</c15:sqref>
                  </c15:fullRef>
                </c:ext>
              </c:extLst>
              <c:f>'Top 5 Categories'!$A$2:$A$6</c:f>
              <c:strCache>
                <c:ptCount val="5"/>
                <c:pt idx="0">
                  <c:v>Animals</c:v>
                </c:pt>
                <c:pt idx="1">
                  <c:v>food</c:v>
                </c:pt>
                <c:pt idx="2">
                  <c:v>culture</c:v>
                </c:pt>
                <c:pt idx="3">
                  <c:v>cooking</c:v>
                </c:pt>
                <c:pt idx="4">
                  <c:v>education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'Top 5 Categories'!$B$2:$B$8</c15:sqref>
                  </c15:fullRef>
                </c:ext>
              </c:extLst>
              <c:f>'Top 5 Categories'!$B$2:$B$6</c:f>
              <c:numCache>
                <c:formatCode>General</c:formatCode>
                <c:ptCount val="5"/>
                <c:pt idx="0">
                  <c:v>74965</c:v>
                </c:pt>
                <c:pt idx="1">
                  <c:v>66676</c:v>
                </c:pt>
                <c:pt idx="2">
                  <c:v>66579</c:v>
                </c:pt>
                <c:pt idx="3">
                  <c:v>64756</c:v>
                </c:pt>
                <c:pt idx="4">
                  <c:v>57436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8C-4805-A8BE-E19E1EF9EB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9"/>
        <c:overlap val="-72"/>
        <c:axId val="1910716960"/>
        <c:axId val="1910715712"/>
      </c:barChart>
      <c:valAx>
        <c:axId val="1910715712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endParaRPr lang="en-US"/>
          </a:p>
        </c:txPr>
        <c:crossAx val="1910716960"/>
        <c:crosses val="autoZero"/>
        <c:crossBetween val="between"/>
      </c:valAx>
      <c:catAx>
        <c:axId val="191071696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endParaRPr lang="en-US"/>
          </a:p>
        </c:txPr>
        <c:crossAx val="1910715712"/>
        <c:crosses val="autoZero"/>
        <c:auto val="1"/>
        <c:lblAlgn val="ctr"/>
        <c:lblOffset val="100"/>
        <c:noMultiLvlLbl val="0"/>
      </c:catAx>
      <c:spPr>
        <a:noFill/>
        <a:ln w="19050" cap="rnd">
          <a:solidFill>
            <a:schemeClr val="lt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82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'Top 5 Categories'!$B$1</c:f>
              <c:strCache>
                <c:ptCount val="1"/>
                <c:pt idx="0">
                  <c:v>Top 5 Categories</c:v>
                </c:pt>
              </c:strCache>
            </c:strRef>
          </c:tx>
          <c:spPr>
            <a:ln w="0"/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/>
          </c:spPr>
          <c:dPt>
            <c:idx val="0"/>
            <c:bubble3D val="0"/>
            <c:explosion val="9"/>
            <c:spPr>
              <a:solidFill>
                <a:schemeClr val="accent1"/>
              </a:solidFill>
              <a:ln w="0">
                <a:solidFill>
                  <a:schemeClr val="lt1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1-520E-48AA-B668-44849A1E653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0">
                <a:solidFill>
                  <a:schemeClr val="lt1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3-520E-48AA-B668-44849A1E653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0">
                <a:solidFill>
                  <a:schemeClr val="lt1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5-520E-48AA-B668-44849A1E653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0">
                <a:solidFill>
                  <a:schemeClr val="lt1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7-520E-48AA-B668-44849A1E653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0">
                <a:solidFill>
                  <a:schemeClr val="lt1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9-520E-48AA-B668-44849A1E653C}"/>
              </c:ext>
            </c:extLst>
          </c:dPt>
          <c:dLbls>
            <c:dLbl>
              <c:idx val="0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520E-48AA-B668-44849A1E653C}"/>
                </c:ext>
              </c:extLst>
            </c:dLbl>
            <c:dLbl>
              <c:idx val="1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520E-48AA-B668-44849A1E653C}"/>
                </c:ext>
              </c:extLst>
            </c:dLbl>
            <c:dLbl>
              <c:idx val="2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520E-48AA-B668-44849A1E653C}"/>
                </c:ext>
              </c:extLst>
            </c:dLbl>
            <c:dLbl>
              <c:idx val="4"/>
              <c:layout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7070152912601885"/>
                      <c:h val="0.1212193072579122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520E-48AA-B668-44849A1E653C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'Top 5 Categories'!$A$2:$A$8</c:f>
              <c:strCache>
                <c:ptCount val="5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education</c:v>
                </c:pt>
                <c:pt idx="4">
                  <c:v>food</c:v>
                </c:pt>
              </c:strCache>
            </c:strRef>
          </c:cat>
          <c:val>
            <c:numRef>
              <c:f>'Top 5 Categories'!$B$2:$B$8</c:f>
              <c:numCache>
                <c:formatCode>General</c:formatCode>
                <c:ptCount val="5"/>
                <c:pt idx="0">
                  <c:v>74965</c:v>
                </c:pt>
                <c:pt idx="1">
                  <c:v>64756</c:v>
                </c:pt>
                <c:pt idx="2">
                  <c:v>66579</c:v>
                </c:pt>
                <c:pt idx="3">
                  <c:v>57436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20E-48AA-B668-44849A1E65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82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6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14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033319" y="984404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752601" y="2090948"/>
            <a:ext cx="6588494" cy="7117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9600" b="1" dirty="0" smtClean="0">
                <a:latin typeface="Arial Rounded MT Bold" panose="020F0704030504030204" pitchFamily="34" charset="0"/>
              </a:rPr>
              <a:t>SOCIAL </a:t>
            </a:r>
            <a:r>
              <a:rPr lang="en-US" sz="9600" b="1" dirty="0">
                <a:latin typeface="Arial Rounded MT Bold" panose="020F0704030504030204" pitchFamily="34" charset="0"/>
              </a:rPr>
              <a:t>BUZZ DATA INSIGHT</a:t>
            </a:r>
          </a:p>
          <a:p>
            <a:pPr algn="ctr">
              <a:lnSpc>
                <a:spcPts val="11059"/>
              </a:lnSpc>
            </a:pP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1581833" y="1580430"/>
            <a:ext cx="5410767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Rounded MT Bold" panose="020F0704030504030204" pitchFamily="34" charset="0"/>
              </a:rPr>
              <a:t>Analysis</a:t>
            </a:r>
          </a:p>
          <a:p>
            <a:endParaRPr lang="en-US" sz="2000" dirty="0">
              <a:latin typeface="Arial Rounded MT Bold" panose="020F0704030504030204" pitchFamily="34" charset="0"/>
            </a:endParaRPr>
          </a:p>
          <a:p>
            <a:r>
              <a:rPr lang="en-US" sz="2000" dirty="0">
                <a:latin typeface="Arial Rounded MT Bold" panose="020F0704030504030204" pitchFamily="34" charset="0"/>
              </a:rPr>
              <a:t>Animal and science are the two most popular categories of content, showing that people </a:t>
            </a:r>
            <a:r>
              <a:rPr lang="en-US" sz="2000" dirty="0" smtClean="0">
                <a:latin typeface="Arial Rounded MT Bold" panose="020F0704030504030204" pitchFamily="34" charset="0"/>
              </a:rPr>
              <a:t>enjoy </a:t>
            </a:r>
            <a:r>
              <a:rPr lang="en-US" sz="2000" dirty="0">
                <a:latin typeface="Arial Rounded MT Bold" panose="020F0704030504030204" pitchFamily="34" charset="0"/>
              </a:rPr>
              <a:t>real-life and factual content the most</a:t>
            </a:r>
          </a:p>
          <a:p>
            <a:endParaRPr lang="en-US" sz="2000" dirty="0">
              <a:latin typeface="Arial Rounded MT Bold" panose="020F0704030504030204" pitchFamily="34" charset="0"/>
            </a:endParaRPr>
          </a:p>
          <a:p>
            <a:r>
              <a:rPr lang="en-US" sz="2000" dirty="0">
                <a:latin typeface="Arial Rounded MT Bold" panose="020F0704030504030204" pitchFamily="34" charset="0"/>
              </a:rPr>
              <a:t>Insight</a:t>
            </a:r>
          </a:p>
          <a:p>
            <a:endParaRPr lang="en-US" sz="2000" dirty="0">
              <a:latin typeface="Arial Rounded MT Bold" panose="020F0704030504030204" pitchFamily="34" charset="0"/>
            </a:endParaRPr>
          </a:p>
          <a:p>
            <a:r>
              <a:rPr lang="en-US" sz="2000" dirty="0">
                <a:latin typeface="Arial Rounded MT Bold" panose="020F0704030504030204" pitchFamily="34" charset="0"/>
              </a:rPr>
              <a:t>Food is  a common theme with the top 5 categories with healthy eating ranking the highest, This may give an indication to the audience within your user base. you could use this insight to create a campaign and work with healthy eating brands to boost user engagement</a:t>
            </a:r>
          </a:p>
          <a:p>
            <a:endParaRPr lang="en-US" sz="2000" dirty="0">
              <a:latin typeface="Arial Rounded MT Bold" panose="020F0704030504030204" pitchFamily="34" charset="0"/>
            </a:endParaRPr>
          </a:p>
          <a:p>
            <a:r>
              <a:rPr lang="en-US" sz="2000" dirty="0">
                <a:latin typeface="Arial Rounded MT Bold" panose="020F0704030504030204" pitchFamily="34" charset="0"/>
              </a:rPr>
              <a:t>next steps</a:t>
            </a:r>
          </a:p>
          <a:p>
            <a:endParaRPr lang="en-US" sz="2000" dirty="0">
              <a:latin typeface="Arial Rounded MT Bold" panose="020F0704030504030204" pitchFamily="34" charset="0"/>
            </a:endParaRPr>
          </a:p>
          <a:p>
            <a:r>
              <a:rPr lang="en-US" sz="2000" dirty="0">
                <a:latin typeface="Arial Rounded MT Bold" panose="020F0704030504030204" pitchFamily="34" charset="0"/>
              </a:rPr>
              <a:t>the ad=hoc analysis is insightful, but its time to take this analysis into large scale production for real time understanding of your business. we can show you how to do this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589506" y="2767983"/>
            <a:ext cx="756504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Rounded MT Bold" panose="020F0704030504030204" pitchFamily="34" charset="0"/>
              </a:rPr>
              <a:t>Social Buzz is a fast growing technology unicorn that need to adapt quickly to it's global scale. Accenture has begun a 3 month POC </a:t>
            </a:r>
            <a:r>
              <a:rPr lang="en-US" sz="2800" dirty="0" err="1">
                <a:latin typeface="Arial Rounded MT Bold" panose="020F0704030504030204" pitchFamily="34" charset="0"/>
              </a:rPr>
              <a:t>focuing</a:t>
            </a:r>
            <a:r>
              <a:rPr lang="en-US" sz="2800" dirty="0">
                <a:latin typeface="Arial Rounded MT Bold" panose="020F0704030504030204" pitchFamily="34" charset="0"/>
              </a:rPr>
              <a:t> on these tasks:</a:t>
            </a:r>
          </a:p>
          <a:p>
            <a:endParaRPr lang="en-US" sz="28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 Rounded MT Bold" panose="020F0704030504030204" pitchFamily="34" charset="0"/>
              </a:rPr>
              <a:t>An audit of Social Buzz's big data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 Rounded MT Bold" panose="020F0704030504030204" pitchFamily="34" charset="0"/>
              </a:rPr>
              <a:t>Recommendations for a Successful 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 Rounded MT Bold" panose="020F0704030504030204" pitchFamily="34" charset="0"/>
              </a:rPr>
              <a:t>Analysis to find Social Buzz's top 5 most popular categories of content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53799" y="5325260"/>
            <a:ext cx="737325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Over </a:t>
            </a:r>
            <a:r>
              <a:rPr lang="en-US" sz="2800" b="1" u="sng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100,000</a:t>
            </a:r>
            <a:r>
              <a:rPr lang="en-US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Posts per day</a:t>
            </a:r>
          </a:p>
          <a:p>
            <a:endParaRPr lang="en-US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US" sz="2800" b="1" u="sng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36,500, 000  </a:t>
            </a:r>
            <a:r>
              <a:rPr lang="en-US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Annually piece of contents</a:t>
            </a:r>
          </a:p>
          <a:p>
            <a:endParaRPr lang="en-US" sz="2800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How to  CAPITALIZE on it when its too much?</a:t>
            </a:r>
            <a:endParaRPr lang="en-US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Analysis to find </a:t>
            </a:r>
            <a:r>
              <a:rPr lang="en-US" sz="28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SOCIAL BUZZ’S </a:t>
            </a:r>
            <a:r>
              <a:rPr lang="en-US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top </a:t>
            </a: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5</a:t>
            </a:r>
            <a:r>
              <a:rPr lang="en-US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categories of contents</a:t>
            </a:r>
            <a:endParaRPr lang="en-US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443639" y="1050857"/>
            <a:ext cx="2123087" cy="2123082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2E44D8"/>
          </a:solidFill>
        </p:spPr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640" y="1050856"/>
            <a:ext cx="2123086" cy="212308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3975777" y="1447026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Arial Rounded MT Bold" panose="020F0704030504030204" pitchFamily="34" charset="0"/>
              </a:rPr>
              <a:t>Remilekun</a:t>
            </a:r>
            <a:r>
              <a:rPr lang="en-US" sz="2400" b="1" dirty="0" smtClean="0">
                <a:latin typeface="Arial Rounded MT Bold" panose="020F0704030504030204" pitchFamily="34" charset="0"/>
              </a:rPr>
              <a:t> </a:t>
            </a:r>
            <a:r>
              <a:rPr lang="en-US" sz="2400" b="1" dirty="0" err="1" smtClean="0">
                <a:latin typeface="Arial Rounded MT Bold" panose="020F0704030504030204" pitchFamily="34" charset="0"/>
              </a:rPr>
              <a:t>Folohunso</a:t>
            </a:r>
            <a:endParaRPr lang="en-US" sz="2400" b="1" dirty="0">
              <a:latin typeface="Arial Rounded MT Bold" panose="020F07040305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4945956" y="1972522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Bahnschrift" panose="020B0502040204020203" pitchFamily="34" charset="0"/>
              </a:rPr>
              <a:t>Data Analyst</a:t>
            </a:r>
            <a:endParaRPr lang="en-US" sz="2400" dirty="0">
              <a:latin typeface="Bahnschrift" panose="020B0502040204020203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975777" y="4348522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 Rounded MT Bold" panose="020F0704030504030204" pitchFamily="34" charset="0"/>
              </a:rPr>
              <a:t>Marcus </a:t>
            </a:r>
            <a:r>
              <a:rPr lang="en-US" sz="2400" b="1" dirty="0" err="1" smtClean="0">
                <a:latin typeface="Arial Rounded MT Bold" panose="020F0704030504030204" pitchFamily="34" charset="0"/>
              </a:rPr>
              <a:t>Rompton</a:t>
            </a:r>
            <a:endParaRPr lang="en-US" sz="2400" b="1" dirty="0">
              <a:latin typeface="Arial Rounded MT Bold" panose="020F07040305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288610" y="4837306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Bahnschrift" panose="020B0502040204020203" pitchFamily="34" charset="0"/>
              </a:rPr>
              <a:t>Senior Principle</a:t>
            </a:r>
            <a:endParaRPr lang="en-US" sz="2400" dirty="0">
              <a:latin typeface="Bahnschrift" panose="020B05020402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959425" y="7462074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 Rounded MT Bold" panose="020F0704030504030204" pitchFamily="34" charset="0"/>
              </a:rPr>
              <a:t>Andrew Fleming</a:t>
            </a:r>
            <a:endParaRPr lang="en-US" sz="2400" b="1" dirty="0">
              <a:latin typeface="Arial Rounded MT Bold" panose="020F0704030504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288610" y="7987570"/>
            <a:ext cx="3079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Bahnschrift" panose="020B0502040204020203" pitchFamily="34" charset="0"/>
              </a:rPr>
              <a:t>Chief Technical Architect</a:t>
            </a:r>
            <a:endParaRPr lang="en-US" sz="2400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48675" y="1372359"/>
            <a:ext cx="5557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Data Understanding</a:t>
            </a:r>
            <a:endParaRPr lang="en-US" sz="40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864639" y="3135852"/>
            <a:ext cx="5557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Data Cleaning</a:t>
            </a:r>
            <a:endParaRPr lang="en-US" sz="40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14481" y="4591156"/>
            <a:ext cx="5557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Data Modeling</a:t>
            </a:r>
            <a:endParaRPr lang="en-US" sz="40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652457" y="6114661"/>
            <a:ext cx="5557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Data Analysis</a:t>
            </a:r>
            <a:endParaRPr lang="en-US" sz="40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360511" y="8127870"/>
            <a:ext cx="5557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Get Insight</a:t>
            </a:r>
            <a:endParaRPr lang="en-US" sz="40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55188" y="4146136"/>
            <a:ext cx="25210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rgbClr val="A100FF"/>
                </a:solidFill>
                <a:latin typeface="Arial Rounded MT Bold" panose="020F0704030504030204" pitchFamily="34" charset="0"/>
              </a:rPr>
              <a:t>16</a:t>
            </a:r>
            <a:endParaRPr lang="en-US" sz="6600" dirty="0">
              <a:solidFill>
                <a:srgbClr val="A100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28962" y="5562516"/>
            <a:ext cx="381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Unique Categories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56585" y="4081070"/>
            <a:ext cx="25210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rgbClr val="A100FF"/>
                </a:solidFill>
                <a:latin typeface="Arial Rounded MT Bold" panose="020F0704030504030204" pitchFamily="34" charset="0"/>
              </a:rPr>
              <a:t>1897</a:t>
            </a:r>
            <a:endParaRPr lang="en-US" sz="6600" dirty="0">
              <a:solidFill>
                <a:srgbClr val="A100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30359" y="5497450"/>
            <a:ext cx="381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Reaction to Animal posts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327441" y="4275029"/>
            <a:ext cx="43687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A100FF"/>
                </a:solidFill>
                <a:latin typeface="Arial Rounded MT Bold" panose="020F0704030504030204" pitchFamily="34" charset="0"/>
              </a:rPr>
              <a:t>JANUARY</a:t>
            </a:r>
            <a:endParaRPr lang="en-US" sz="4400" dirty="0">
              <a:solidFill>
                <a:srgbClr val="A100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618055" y="5497450"/>
            <a:ext cx="381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Month with most post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566995"/>
              </p:ext>
            </p:extLst>
          </p:nvPr>
        </p:nvGraphicFramePr>
        <p:xfrm>
          <a:off x="3169898" y="3086100"/>
          <a:ext cx="11155702" cy="4965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6553200" y="1943100"/>
            <a:ext cx="622749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5 CATEGORIES BY AGGREGATE “POPULARITY” SCORE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8326861"/>
              </p:ext>
            </p:extLst>
          </p:nvPr>
        </p:nvGraphicFramePr>
        <p:xfrm>
          <a:off x="6248399" y="1383833"/>
          <a:ext cx="8001001" cy="4293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1" name="Chart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3297044"/>
              </p:ext>
            </p:extLst>
          </p:nvPr>
        </p:nvGraphicFramePr>
        <p:xfrm>
          <a:off x="5127218" y="2747000"/>
          <a:ext cx="8848257" cy="6582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4524919" y="1383832"/>
            <a:ext cx="11990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 Rounded MT Bold" panose="020F0704030504030204" pitchFamily="34" charset="0"/>
              </a:rPr>
              <a:t>POPULARITY PERCENTAGE SHARES OF TOP 5 CATEGORIES</a:t>
            </a:r>
            <a:endParaRPr lang="en-US" sz="28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9082</TotalTime>
  <Words>305</Words>
  <Application>Microsoft Office PowerPoint</Application>
  <PresentationFormat>Custom</PresentationFormat>
  <Paragraphs>87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Clear Sans Regular Bold</vt:lpstr>
      <vt:lpstr>Arial Rounded MT Bold</vt:lpstr>
      <vt:lpstr>Arial</vt:lpstr>
      <vt:lpstr>Calibri</vt:lpstr>
      <vt:lpstr>Bahnschrift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HP</cp:lastModifiedBy>
  <cp:revision>17</cp:revision>
  <dcterms:created xsi:type="dcterms:W3CDTF">2006-08-16T00:00:00Z</dcterms:created>
  <dcterms:modified xsi:type="dcterms:W3CDTF">2023-04-23T19:33:16Z</dcterms:modified>
  <dc:identifier>DAEhDyfaYKE</dc:identifier>
</cp:coreProperties>
</file>